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66" r:id="rId13"/>
    <p:sldId id="277" r:id="rId14"/>
    <p:sldId id="267" r:id="rId15"/>
    <p:sldId id="268" r:id="rId16"/>
    <p:sldId id="27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18" autoAdjust="0"/>
  </p:normalViewPr>
  <p:slideViewPr>
    <p:cSldViewPr>
      <p:cViewPr varScale="1">
        <p:scale>
          <a:sx n="110" d="100"/>
          <a:sy n="110" d="100"/>
        </p:scale>
        <p:origin x="-239" y="-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D086B-7198-433C-B4F3-59C2160333EC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C9889-F4D7-4C8F-8046-06CA2B856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3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 = return </a:t>
            </a:r>
            <a:r>
              <a:rPr lang="en-US" dirty="0" err="1" smtClean="0"/>
              <a:t>i</a:t>
            </a:r>
            <a:r>
              <a:rPr lang="en-US" dirty="0" smtClean="0"/>
              <a:t>/2</a:t>
            </a:r>
          </a:p>
          <a:p>
            <a:r>
              <a:rPr lang="en-US" dirty="0" smtClean="0"/>
              <a:t>left = return 2i</a:t>
            </a:r>
          </a:p>
          <a:p>
            <a:r>
              <a:rPr lang="en-US" dirty="0" smtClean="0"/>
              <a:t>right = return 2i + 1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6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6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Ø"/>
            </a:pPr>
            <a:r>
              <a:rPr lang="en-US" dirty="0" err="1" smtClean="0"/>
              <a:t>A.length</a:t>
            </a:r>
            <a:r>
              <a:rPr lang="en-US" dirty="0" smtClean="0"/>
              <a:t>/2</a:t>
            </a:r>
            <a:r>
              <a:rPr lang="en-US" baseline="0" dirty="0" smtClean="0"/>
              <a:t> are leaves, and those are by default already heaps</a:t>
            </a:r>
          </a:p>
          <a:p>
            <a:pPr marL="171450" indent="-171450">
              <a:buFont typeface="Wingdings"/>
              <a:buChar char="Ø"/>
            </a:pPr>
            <a:r>
              <a:rPr lang="en-US" baseline="0" dirty="0" smtClean="0"/>
              <a:t>also, because of the recursive definition, we want the children to be heaps, hence start at bottom and work way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50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return A[</a:t>
            </a:r>
            <a:r>
              <a:rPr lang="en-US" baseline="0" dirty="0" err="1" smtClean="0"/>
              <a:t>i</a:t>
            </a:r>
            <a:r>
              <a:rPr lang="en-US" baseline="0" dirty="0" smtClean="0"/>
              <a:t>]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9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C9889-F4D7-4C8F-8046-06CA2B8567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35890AB-4A55-45CB-B4CB-8B91FCB943A2}" type="datetimeFigureOut">
              <a:rPr lang="en-US" smtClean="0"/>
              <a:t>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AA6C74-EBCB-47BF-B840-1F14FD73EE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heapsort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44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effect of calling MAX-HEAPIFY(</a:t>
            </a:r>
            <a:r>
              <a:rPr lang="en-US" dirty="0" err="1" smtClean="0"/>
              <a:t>A,i</a:t>
            </a:r>
            <a:r>
              <a:rPr lang="en-US" dirty="0" smtClean="0"/>
              <a:t>) when the element A[</a:t>
            </a:r>
            <a:r>
              <a:rPr lang="en-US" dirty="0" err="1" smtClean="0"/>
              <a:t>i</a:t>
            </a:r>
            <a:r>
              <a:rPr lang="en-US" dirty="0" smtClean="0"/>
              <a:t>]is larger than its children?</a:t>
            </a:r>
          </a:p>
          <a:p>
            <a:r>
              <a:rPr lang="en-US" dirty="0"/>
              <a:t>What is the effect of calling </a:t>
            </a:r>
            <a:r>
              <a:rPr lang="en-US" dirty="0" smtClean="0"/>
              <a:t>MAX-HEAPIFY(</a:t>
            </a:r>
            <a:r>
              <a:rPr lang="en-US" dirty="0" err="1" smtClean="0"/>
              <a:t>A,i</a:t>
            </a:r>
            <a:r>
              <a:rPr lang="en-US" dirty="0" smtClean="0"/>
              <a:t>) for </a:t>
            </a:r>
            <a:br>
              <a:rPr lang="en-US" dirty="0" smtClean="0"/>
            </a:b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&gt; </a:t>
            </a:r>
            <a:r>
              <a:rPr lang="en-US" dirty="0" err="1" smtClean="0"/>
              <a:t>A.heap</a:t>
            </a:r>
            <a:r>
              <a:rPr lang="en-US" dirty="0" smtClean="0"/>
              <a:t>-size/2?</a:t>
            </a:r>
            <a:endParaRPr lang="en-US" dirty="0"/>
          </a:p>
          <a:p>
            <a:r>
              <a:rPr lang="en-US" dirty="0"/>
              <a:t>The code for MAX-HEAPIFY is quite efficient in terms of constant factors, </a:t>
            </a:r>
            <a:r>
              <a:rPr lang="en-US" dirty="0" smtClean="0"/>
              <a:t>except possibly </a:t>
            </a:r>
            <a:r>
              <a:rPr lang="en-US" dirty="0"/>
              <a:t>for the recursive call in line 10, which might cause some compilers </a:t>
            </a:r>
            <a:r>
              <a:rPr lang="en-US" dirty="0" err="1" smtClean="0"/>
              <a:t>toproduce</a:t>
            </a:r>
            <a:r>
              <a:rPr lang="en-US" dirty="0" smtClean="0"/>
              <a:t> </a:t>
            </a:r>
            <a:r>
              <a:rPr lang="en-US" dirty="0"/>
              <a:t>inefficient code. Write an efficient MAX-HEAPIFY that uses </a:t>
            </a:r>
            <a:r>
              <a:rPr lang="en-US" dirty="0" smtClean="0"/>
              <a:t>a loop instead </a:t>
            </a:r>
            <a:r>
              <a:rPr lang="en-US" dirty="0"/>
              <a:t>of recursion.</a:t>
            </a:r>
          </a:p>
        </p:txBody>
      </p:sp>
    </p:spTree>
    <p:extLst>
      <p:ext uri="{BB962C8B-B14F-4D97-AF65-F5344CB8AC3E}">
        <p14:creationId xmlns:p14="http://schemas.microsoft.com/office/powerpoint/2010/main" val="321326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from an unordered</a:t>
            </a:r>
            <a:br>
              <a:rPr lang="en-US" dirty="0" smtClean="0"/>
            </a:br>
            <a:r>
              <a:rPr lang="en-US" dirty="0" smtClean="0"/>
              <a:t>heap, build a heap.</a:t>
            </a:r>
          </a:p>
          <a:p>
            <a:r>
              <a:rPr lang="en-US" dirty="0" smtClean="0"/>
              <a:t>Why does it operate on </a:t>
            </a:r>
            <a:br>
              <a:rPr lang="en-US" dirty="0" smtClean="0"/>
            </a:br>
            <a:r>
              <a:rPr lang="en-US" dirty="0" err="1" smtClean="0"/>
              <a:t>A.length</a:t>
            </a:r>
            <a:r>
              <a:rPr lang="en-US" dirty="0" smtClean="0"/>
              <a:t>/2 </a:t>
            </a:r>
            <a:r>
              <a:rPr lang="en-US" dirty="0" err="1" smtClean="0"/>
              <a:t>downto</a:t>
            </a:r>
            <a:r>
              <a:rPr lang="en-US" dirty="0" smtClean="0"/>
              <a:t> 1?</a:t>
            </a:r>
            <a:endParaRPr lang="en-US" dirty="0"/>
          </a:p>
          <a:p>
            <a:r>
              <a:rPr lang="en-US" dirty="0" smtClean="0"/>
              <a:t>Running time seems to be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O(n </a:t>
            </a:r>
            <a:r>
              <a:rPr lang="en-US" dirty="0" err="1" smtClean="0"/>
              <a:t>lg</a:t>
            </a:r>
            <a:r>
              <a:rPr lang="en-US" dirty="0" smtClean="0"/>
              <a:t> n) but it's really </a:t>
            </a:r>
            <a:r>
              <a:rPr lang="en-US" b="1" dirty="0" smtClean="0"/>
              <a:t>O(n)</a:t>
            </a:r>
          </a:p>
          <a:p>
            <a:pPr lvl="1"/>
            <a:r>
              <a:rPr lang="en-US" dirty="0" smtClean="0"/>
              <a:t>Observe </a:t>
            </a:r>
            <a:r>
              <a:rPr lang="en-US" dirty="0"/>
              <a:t>that the time for MAX-HEAPIFY </a:t>
            </a:r>
            <a:r>
              <a:rPr lang="en-US" dirty="0" smtClean="0"/>
              <a:t>to run </a:t>
            </a:r>
            <a:r>
              <a:rPr lang="en-US" dirty="0"/>
              <a:t>at a node varies with the height of the node in the tree, and the heights of </a:t>
            </a:r>
            <a:r>
              <a:rPr lang="en-US" dirty="0" smtClean="0"/>
              <a:t>most nodes </a:t>
            </a:r>
            <a:r>
              <a:rPr lang="en-US" dirty="0"/>
              <a:t>are small.</a:t>
            </a: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t="46499" r="31064" b="32694"/>
          <a:stretch/>
        </p:blipFill>
        <p:spPr bwMode="auto">
          <a:xfrm>
            <a:off x="4648200" y="1123950"/>
            <a:ext cx="4344040" cy="15293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131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Build-Max-Heap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t="33174" r="13017" b="23399"/>
          <a:stretch/>
        </p:blipFill>
        <p:spPr bwMode="auto">
          <a:xfrm>
            <a:off x="457200" y="1200150"/>
            <a:ext cx="7991395" cy="331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57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365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Build-Max-Heap example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2" t="21462" r="32813" b="21059"/>
          <a:stretch/>
        </p:blipFill>
        <p:spPr bwMode="auto">
          <a:xfrm>
            <a:off x="4114800" y="0"/>
            <a:ext cx="4761522" cy="500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63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a max-heap from the array (O(n))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Place max element in its correct position by swapping it with the last item (O(</a:t>
            </a:r>
            <a:r>
              <a:rPr lang="en-US" dirty="0"/>
              <a:t>1</a:t>
            </a:r>
            <a:r>
              <a:rPr lang="en-US" dirty="0" smtClean="0"/>
              <a:t>))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Decrease heap size by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Call max-</a:t>
            </a:r>
            <a:r>
              <a:rPr lang="en-US" dirty="0" err="1" smtClean="0"/>
              <a:t>heapify</a:t>
            </a:r>
            <a:r>
              <a:rPr lang="en-US" dirty="0" smtClean="0"/>
              <a:t> on root</a:t>
            </a:r>
            <a:br>
              <a:rPr lang="en-US" dirty="0" smtClean="0"/>
            </a:br>
            <a:r>
              <a:rPr lang="en-US" dirty="0" smtClean="0"/>
              <a:t>O(</a:t>
            </a:r>
            <a:r>
              <a:rPr lang="en-US" dirty="0" err="1" smtClean="0"/>
              <a:t>lg</a:t>
            </a:r>
            <a:r>
              <a:rPr lang="en-US" dirty="0" smtClean="0"/>
              <a:t> n) each time, n times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4" t="53825" r="28835" b="16771"/>
          <a:stretch/>
        </p:blipFill>
        <p:spPr bwMode="auto">
          <a:xfrm>
            <a:off x="4953000" y="2908842"/>
            <a:ext cx="3973926" cy="1823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7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Heapsort 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25384" r="32462" b="13140"/>
          <a:stretch/>
        </p:blipFill>
        <p:spPr bwMode="auto">
          <a:xfrm>
            <a:off x="3276600" y="404637"/>
            <a:ext cx="5655039" cy="47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8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running time of HEAPSORT on an array A of length n that is </a:t>
            </a:r>
            <a:r>
              <a:rPr lang="en-US" dirty="0" smtClean="0"/>
              <a:t>already sorted </a:t>
            </a:r>
            <a:r>
              <a:rPr lang="en-US" dirty="0"/>
              <a:t>in increasing order? What about decreasing order?</a:t>
            </a:r>
          </a:p>
        </p:txBody>
      </p:sp>
    </p:spTree>
    <p:extLst>
      <p:ext uri="{BB962C8B-B14F-4D97-AF65-F5344CB8AC3E}">
        <p14:creationId xmlns:p14="http://schemas.microsoft.com/office/powerpoint/2010/main" val="214728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priority queue</a:t>
            </a:r>
            <a:r>
              <a:rPr lang="en-US" dirty="0"/>
              <a:t> is a data structure for maintaining a set S of elements, </a:t>
            </a:r>
            <a:r>
              <a:rPr lang="en-US" dirty="0" smtClean="0"/>
              <a:t>each with </a:t>
            </a:r>
            <a:r>
              <a:rPr lang="en-US" dirty="0"/>
              <a:t>an associated value called a </a:t>
            </a:r>
            <a:r>
              <a:rPr lang="en-US" b="1" dirty="0"/>
              <a:t>key</a:t>
            </a:r>
            <a:r>
              <a:rPr lang="en-US" dirty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946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Max-Priority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max-priority queue supports the following operations:</a:t>
            </a:r>
          </a:p>
          <a:p>
            <a:pPr lvl="1"/>
            <a:r>
              <a:rPr lang="en-US" b="1" dirty="0"/>
              <a:t>INSERT(S, x) </a:t>
            </a:r>
            <a:r>
              <a:rPr lang="en-US" dirty="0"/>
              <a:t>inserts the element x into the set S</a:t>
            </a:r>
          </a:p>
          <a:p>
            <a:pPr lvl="1"/>
            <a:r>
              <a:rPr lang="en-US" b="1" dirty="0"/>
              <a:t>MAXIMUM(S)</a:t>
            </a:r>
            <a:r>
              <a:rPr lang="en-US" dirty="0"/>
              <a:t> returns the element of S with the largest key.</a:t>
            </a:r>
          </a:p>
          <a:p>
            <a:pPr lvl="1"/>
            <a:r>
              <a:rPr lang="en-US" b="1" dirty="0"/>
              <a:t>EXTRACT-MAX(S)</a:t>
            </a:r>
            <a:r>
              <a:rPr lang="en-US" dirty="0"/>
              <a:t> removes and returns the element of S with the largest key.</a:t>
            </a:r>
          </a:p>
          <a:p>
            <a:pPr lvl="1"/>
            <a:r>
              <a:rPr lang="en-US" b="1" dirty="0"/>
              <a:t>INCREASE-KEY(S, x, k) </a:t>
            </a:r>
            <a:r>
              <a:rPr lang="en-US" dirty="0"/>
              <a:t>increases the value of element x’s key to the new value k, which is assumed to be at least as large as x’s current key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2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&lt;T&gt; T maximum(T[ ] A) {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&lt;T&gt; T </a:t>
            </a:r>
            <a:r>
              <a:rPr lang="en-US" dirty="0" err="1" smtClean="0"/>
              <a:t>extractMax</a:t>
            </a:r>
            <a:r>
              <a:rPr lang="en-US" dirty="0" smtClean="0"/>
              <a:t>(T[ ] A) 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7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Heapsort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the best properties of insertion sort and merge sort</a:t>
            </a:r>
          </a:p>
          <a:p>
            <a:pPr lvl="1"/>
            <a:r>
              <a:rPr lang="en-US" dirty="0" smtClean="0"/>
              <a:t>O(n </a:t>
            </a:r>
            <a:r>
              <a:rPr lang="en-US" dirty="0" err="1" smtClean="0"/>
              <a:t>lg</a:t>
            </a:r>
            <a:r>
              <a:rPr lang="en-US" dirty="0" smtClean="0"/>
              <a:t> n) worst case</a:t>
            </a:r>
          </a:p>
          <a:p>
            <a:pPr lvl="1"/>
            <a:r>
              <a:rPr lang="en-US" dirty="0" smtClean="0"/>
              <a:t>Sorts in place (no extra storage needed)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1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 methods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6" t="13499" r="38956" b="63140"/>
          <a:stretch/>
        </p:blipFill>
        <p:spPr bwMode="auto">
          <a:xfrm>
            <a:off x="381000" y="1123950"/>
            <a:ext cx="476450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60141" r="37401" b="24023"/>
          <a:stretch/>
        </p:blipFill>
        <p:spPr bwMode="auto">
          <a:xfrm>
            <a:off x="544642" y="3028950"/>
            <a:ext cx="5562600" cy="144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596884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complexities?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76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66750"/>
            <a:ext cx="19812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Increase-Key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23640" r="22704" b="18042"/>
          <a:stretch/>
        </p:blipFill>
        <p:spPr bwMode="auto">
          <a:xfrm>
            <a:off x="2438400" y="361950"/>
            <a:ext cx="6600586" cy="45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69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how to implement a first-in, first-out queue with a priority queue. </a:t>
            </a:r>
          </a:p>
          <a:p>
            <a:r>
              <a:rPr lang="en-US" dirty="0" smtClean="0"/>
              <a:t>Show how </a:t>
            </a:r>
            <a:r>
              <a:rPr lang="en-US" dirty="0"/>
              <a:t>to implement a stack with a priority queue</a:t>
            </a:r>
            <a:r>
              <a:rPr lang="en-US" dirty="0" smtClean="0"/>
              <a:t>.</a:t>
            </a:r>
          </a:p>
          <a:p>
            <a:r>
              <a:rPr lang="en-US" dirty="0"/>
              <a:t>The operation </a:t>
            </a:r>
            <a:r>
              <a:rPr lang="en-US" dirty="0" smtClean="0"/>
              <a:t>HEAP-DELETE(A, </a:t>
            </a:r>
            <a:r>
              <a:rPr lang="en-US" dirty="0" err="1" smtClean="0"/>
              <a:t>i</a:t>
            </a:r>
            <a:r>
              <a:rPr lang="en-US" dirty="0" smtClean="0"/>
              <a:t>) </a:t>
            </a:r>
            <a:r>
              <a:rPr lang="en-US" dirty="0"/>
              <a:t>deletes the item in node </a:t>
            </a:r>
            <a:r>
              <a:rPr lang="en-US" dirty="0" err="1"/>
              <a:t>i</a:t>
            </a:r>
            <a:r>
              <a:rPr lang="en-US" dirty="0"/>
              <a:t> from heap A. </a:t>
            </a:r>
            <a:r>
              <a:rPr lang="en-US" dirty="0" smtClean="0"/>
              <a:t>Give an </a:t>
            </a:r>
            <a:r>
              <a:rPr lang="en-US" dirty="0"/>
              <a:t>implementation of HEAP-DELETE that runs in </a:t>
            </a:r>
            <a:r>
              <a:rPr lang="en-US" dirty="0" smtClean="0"/>
              <a:t>O(</a:t>
            </a:r>
            <a:r>
              <a:rPr lang="en-US" dirty="0" err="1" smtClean="0"/>
              <a:t>lg</a:t>
            </a:r>
            <a:r>
              <a:rPr lang="en-US" dirty="0" smtClean="0"/>
              <a:t> n) </a:t>
            </a:r>
            <a:r>
              <a:rPr lang="en-US" dirty="0"/>
              <a:t>time for an </a:t>
            </a:r>
            <a:r>
              <a:rPr lang="en-US" dirty="0" smtClean="0"/>
              <a:t>n-element max-heap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0445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an </a:t>
            </a:r>
            <a:r>
              <a:rPr lang="en-US" dirty="0" smtClean="0"/>
              <a:t>O(n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k)-</a:t>
            </a:r>
            <a:r>
              <a:rPr lang="en-US" dirty="0"/>
              <a:t>time algorithm to merge k sorted lists into one sorted list</a:t>
            </a:r>
            <a:r>
              <a:rPr lang="en-US" dirty="0" smtClean="0"/>
              <a:t>, where </a:t>
            </a:r>
            <a:r>
              <a:rPr lang="en-US" dirty="0"/>
              <a:t>n is the total number of elements in all the input lists. (Hint: Use </a:t>
            </a:r>
            <a:r>
              <a:rPr lang="en-US"/>
              <a:t>a </a:t>
            </a:r>
            <a:r>
              <a:rPr lang="en-US" smtClean="0"/>
              <a:t>min-heap </a:t>
            </a:r>
            <a:r>
              <a:rPr lang="en-US" dirty="0" smtClean="0"/>
              <a:t>for </a:t>
            </a:r>
            <a:r>
              <a:rPr lang="en-US" dirty="0"/>
              <a:t>k-way merging.)</a:t>
            </a:r>
          </a:p>
        </p:txBody>
      </p:sp>
    </p:spTree>
    <p:extLst>
      <p:ext uri="{BB962C8B-B14F-4D97-AF65-F5344CB8AC3E}">
        <p14:creationId xmlns:p14="http://schemas.microsoft.com/office/powerpoint/2010/main" val="293418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a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nearly-complete binary tree.</a:t>
            </a:r>
          </a:p>
          <a:p>
            <a:r>
              <a:rPr lang="en-US" dirty="0" smtClean="0"/>
              <a:t>Max-heap or min-heap.</a:t>
            </a:r>
          </a:p>
          <a:p>
            <a:r>
              <a:rPr lang="en-US" dirty="0" smtClean="0"/>
              <a:t>Largest element is at the root of a </a:t>
            </a:r>
            <a:br>
              <a:rPr lang="en-US" dirty="0" smtClean="0"/>
            </a:br>
            <a:r>
              <a:rPr lang="en-US" dirty="0" smtClean="0"/>
              <a:t>max-heap.</a:t>
            </a:r>
          </a:p>
          <a:p>
            <a:r>
              <a:rPr lang="en-US" b="1" dirty="0" smtClean="0"/>
              <a:t>The Heap Property (max heap): </a:t>
            </a:r>
            <a:br>
              <a:rPr lang="en-US" b="1" dirty="0" smtClean="0"/>
            </a:br>
            <a:r>
              <a:rPr lang="en-US" dirty="0" smtClean="0"/>
              <a:t>	Parent node ≥ its children </a:t>
            </a:r>
          </a:p>
          <a:p>
            <a:r>
              <a:rPr lang="en-US" dirty="0" smtClean="0"/>
              <a:t>Recursive definition: </a:t>
            </a:r>
            <a:br>
              <a:rPr lang="en-US" dirty="0" smtClean="0"/>
            </a:br>
            <a:r>
              <a:rPr lang="en-US" dirty="0" smtClean="0"/>
              <a:t>	Each node is the root of its own heap.</a:t>
            </a:r>
          </a:p>
          <a:p>
            <a:r>
              <a:rPr lang="en-US" dirty="0"/>
              <a:t>Height of node = # of </a:t>
            </a:r>
            <a:r>
              <a:rPr lang="en-US" b="1" dirty="0"/>
              <a:t>edges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/>
              <a:t>the node down </a:t>
            </a:r>
            <a:r>
              <a:rPr lang="en-US" dirty="0" smtClean="0"/>
              <a:t>to a </a:t>
            </a:r>
            <a:r>
              <a:rPr lang="en-US" dirty="0"/>
              <a:t>leaf.</a:t>
            </a:r>
          </a:p>
          <a:p>
            <a:r>
              <a:rPr lang="en-US" dirty="0"/>
              <a:t>Height of heap </a:t>
            </a:r>
            <a:r>
              <a:rPr lang="en-US" dirty="0" smtClean="0"/>
              <a:t>= </a:t>
            </a:r>
            <a:r>
              <a:rPr lang="en-US" dirty="0"/>
              <a:t>height of root </a:t>
            </a:r>
            <a:r>
              <a:rPr lang="en-US" dirty="0" smtClean="0"/>
              <a:t>=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n-US" dirty="0" err="1" smtClean="0"/>
              <a:t>lg</a:t>
            </a:r>
            <a:r>
              <a:rPr lang="en-US" dirty="0" smtClean="0"/>
              <a:t> n).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t="13571" r="44314" b="44711"/>
          <a:stretch/>
        </p:blipFill>
        <p:spPr bwMode="auto">
          <a:xfrm>
            <a:off x="5029200" y="666750"/>
            <a:ext cx="3886200" cy="260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01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stored as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657600"/>
          </a:xfrm>
        </p:spPr>
        <p:txBody>
          <a:bodyPr/>
          <a:lstStyle/>
          <a:p>
            <a:r>
              <a:rPr lang="en-US" b="1" dirty="0" smtClean="0"/>
              <a:t>Root</a:t>
            </a:r>
            <a:r>
              <a:rPr lang="en-US" dirty="0" smtClean="0"/>
              <a:t> = max value = A[1]</a:t>
            </a:r>
          </a:p>
          <a:p>
            <a:r>
              <a:rPr lang="en-US" b="1" dirty="0" smtClean="0"/>
              <a:t>Parent</a:t>
            </a:r>
            <a:r>
              <a:rPr lang="en-US" dirty="0" smtClean="0"/>
              <a:t> of A[</a:t>
            </a:r>
            <a:r>
              <a:rPr lang="en-US" dirty="0" err="1" smtClean="0"/>
              <a:t>i</a:t>
            </a:r>
            <a:r>
              <a:rPr lang="en-US" dirty="0" smtClean="0"/>
              <a:t>] = A[</a:t>
            </a:r>
            <a:r>
              <a:rPr lang="en-US" dirty="0" err="1" smtClean="0"/>
              <a:t>i</a:t>
            </a:r>
            <a:r>
              <a:rPr lang="en-US" dirty="0" smtClean="0"/>
              <a:t>/2]</a:t>
            </a:r>
          </a:p>
          <a:p>
            <a:r>
              <a:rPr lang="en-US" b="1" dirty="0" smtClean="0"/>
              <a:t>Left child </a:t>
            </a:r>
            <a:r>
              <a:rPr lang="en-US" dirty="0" smtClean="0"/>
              <a:t>of A[</a:t>
            </a:r>
            <a:r>
              <a:rPr lang="en-US" dirty="0" err="1" smtClean="0"/>
              <a:t>i</a:t>
            </a:r>
            <a:r>
              <a:rPr lang="en-US" dirty="0" smtClean="0"/>
              <a:t>] = A[2i]; </a:t>
            </a:r>
            <a:r>
              <a:rPr lang="en-US" b="1" dirty="0" smtClean="0"/>
              <a:t>Right child </a:t>
            </a:r>
            <a:r>
              <a:rPr lang="en-US" dirty="0" smtClean="0"/>
              <a:t>of A[</a:t>
            </a:r>
            <a:r>
              <a:rPr lang="en-US" dirty="0" err="1" smtClean="0"/>
              <a:t>i</a:t>
            </a:r>
            <a:r>
              <a:rPr lang="en-US" dirty="0" smtClean="0"/>
              <a:t>] = A[2i+1]</a:t>
            </a:r>
          </a:p>
          <a:p>
            <a:r>
              <a:rPr lang="en-US" dirty="0" smtClean="0"/>
              <a:t>Computing is fast with binary representation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t="13571" r="6377" b="44711"/>
          <a:stretch/>
        </p:blipFill>
        <p:spPr bwMode="auto">
          <a:xfrm>
            <a:off x="1143000" y="2781172"/>
            <a:ext cx="6705600" cy="236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09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Heapsort basic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parent(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left(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right(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smtClean="0"/>
              <a:t>In a max-heap, </a:t>
            </a:r>
            <a:r>
              <a:rPr lang="en-US" dirty="0" smtClean="0">
                <a:latin typeface="Consolas" panose="020B0609020204030204" pitchFamily="49" charset="0"/>
              </a:rPr>
              <a:t>A[parent(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)] ≥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0" t="13571" r="44314" b="44711"/>
          <a:stretch/>
        </p:blipFill>
        <p:spPr bwMode="auto">
          <a:xfrm>
            <a:off x="5105400" y="1200150"/>
            <a:ext cx="3886200" cy="260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76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Minimum </a:t>
            </a:r>
            <a:r>
              <a:rPr lang="en-US" dirty="0"/>
              <a:t>and maximum </a:t>
            </a:r>
            <a:r>
              <a:rPr lang="en-US" dirty="0" smtClean="0"/>
              <a:t>elements </a:t>
            </a:r>
            <a:r>
              <a:rPr lang="en-US" dirty="0"/>
              <a:t>in a heap of height </a:t>
            </a:r>
            <a:r>
              <a:rPr lang="en-US" dirty="0" smtClean="0"/>
              <a:t>h</a:t>
            </a:r>
          </a:p>
          <a:p>
            <a:r>
              <a:rPr lang="en-US" dirty="0" smtClean="0"/>
              <a:t>Height of an n-element heap</a:t>
            </a:r>
          </a:p>
          <a:p>
            <a:r>
              <a:rPr lang="en-US" dirty="0"/>
              <a:t>Where in a max-heap might the smallest element reside, assuming that all </a:t>
            </a:r>
            <a:r>
              <a:rPr lang="en-US" dirty="0" smtClean="0"/>
              <a:t>elements are </a:t>
            </a:r>
            <a:r>
              <a:rPr lang="en-US" dirty="0"/>
              <a:t>distinct</a:t>
            </a:r>
            <a:r>
              <a:rPr lang="en-US" dirty="0" smtClean="0"/>
              <a:t>?</a:t>
            </a:r>
          </a:p>
          <a:p>
            <a:r>
              <a:rPr lang="en-US" dirty="0"/>
              <a:t>Is </a:t>
            </a:r>
            <a:r>
              <a:rPr lang="en-US" dirty="0" smtClean="0"/>
              <a:t>an </a:t>
            </a:r>
            <a:r>
              <a:rPr lang="en-US" dirty="0"/>
              <a:t>array that is in sorted order a min-heap</a:t>
            </a:r>
            <a:r>
              <a:rPr lang="en-US" dirty="0" smtClean="0"/>
              <a:t>?</a:t>
            </a:r>
          </a:p>
          <a:p>
            <a:r>
              <a:rPr lang="en-US" dirty="0" smtClean="0"/>
              <a:t>With </a:t>
            </a:r>
            <a:r>
              <a:rPr lang="en-US" dirty="0"/>
              <a:t>the array representation for storing an n-element </a:t>
            </a:r>
            <a:r>
              <a:rPr lang="en-US" dirty="0" smtClean="0"/>
              <a:t>heap, what is the index of the first leaf?</a:t>
            </a:r>
          </a:p>
          <a:p>
            <a:r>
              <a:rPr lang="en-US" dirty="0"/>
              <a:t>Is the array with values {23,17,14,6,13,10,1,5,7,12} a max-heap?</a:t>
            </a:r>
          </a:p>
        </p:txBody>
      </p:sp>
    </p:spTree>
    <p:extLst>
      <p:ext uri="{BB962C8B-B14F-4D97-AF65-F5344CB8AC3E}">
        <p14:creationId xmlns:p14="http://schemas.microsoft.com/office/powerpoint/2010/main" val="306038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the heap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that A[</a:t>
            </a:r>
            <a:r>
              <a:rPr lang="en-US" dirty="0" err="1" smtClean="0"/>
              <a:t>i</a:t>
            </a:r>
            <a:r>
              <a:rPr lang="en-US" dirty="0" smtClean="0"/>
              <a:t>] is larger </a:t>
            </a:r>
            <a:br>
              <a:rPr lang="en-US" dirty="0" smtClean="0"/>
            </a:br>
            <a:r>
              <a:rPr lang="en-US" dirty="0" smtClean="0"/>
              <a:t>than its children</a:t>
            </a:r>
          </a:p>
          <a:p>
            <a:r>
              <a:rPr lang="en-US" dirty="0" smtClean="0"/>
              <a:t>If not exchange it with </a:t>
            </a:r>
            <a:br>
              <a:rPr lang="en-US" dirty="0" smtClean="0"/>
            </a:br>
            <a:r>
              <a:rPr lang="en-US" dirty="0" smtClean="0"/>
              <a:t>its larger child, and </a:t>
            </a:r>
            <a:br>
              <a:rPr lang="en-US" dirty="0" smtClean="0"/>
            </a:br>
            <a:r>
              <a:rPr lang="en-US" dirty="0" smtClean="0"/>
              <a:t>recursively call </a:t>
            </a:r>
            <a:r>
              <a:rPr lang="en-US" cap="small" dirty="0" smtClean="0"/>
              <a:t>Max-</a:t>
            </a:r>
            <a:r>
              <a:rPr lang="en-US" cap="small" dirty="0" err="1" smtClean="0"/>
              <a:t>Heapify</a:t>
            </a:r>
            <a:endParaRPr lang="en-US" cap="small" dirty="0" smtClean="0"/>
          </a:p>
          <a:p>
            <a:r>
              <a:rPr lang="en-US" dirty="0">
                <a:latin typeface="Times-Roman"/>
              </a:rPr>
              <a:t>lets the value at </a:t>
            </a:r>
            <a:r>
              <a:rPr lang="en-US" dirty="0" smtClean="0">
                <a:latin typeface="MT2MIT"/>
              </a:rPr>
              <a:t>A[</a:t>
            </a:r>
            <a:r>
              <a:rPr lang="en-US" dirty="0" err="1" smtClean="0">
                <a:latin typeface="MT2MIT"/>
              </a:rPr>
              <a:t>i</a:t>
            </a:r>
            <a:r>
              <a:rPr lang="en-US" dirty="0" smtClean="0">
                <a:latin typeface="MT2MIT"/>
              </a:rPr>
              <a:t>] </a:t>
            </a:r>
            <a:r>
              <a:rPr lang="en-US" dirty="0">
                <a:latin typeface="Times-Roman"/>
              </a:rPr>
              <a:t>“float down</a:t>
            </a:r>
            <a:r>
              <a:rPr lang="en-US" dirty="0" smtClean="0">
                <a:latin typeface="Times-Roman"/>
              </a:rPr>
              <a:t>”</a:t>
            </a:r>
            <a:br>
              <a:rPr lang="en-US" dirty="0" smtClean="0">
                <a:latin typeface="Times-Roman"/>
              </a:rPr>
            </a:br>
            <a:r>
              <a:rPr lang="en-US" dirty="0" smtClean="0">
                <a:latin typeface="Times-Roman"/>
              </a:rPr>
              <a:t>in </a:t>
            </a:r>
            <a:r>
              <a:rPr lang="en-US" dirty="0">
                <a:latin typeface="Times-Roman"/>
              </a:rPr>
              <a:t>the max-heap</a:t>
            </a:r>
            <a:endParaRPr lang="en-US" cap="small" dirty="0" smtClean="0"/>
          </a:p>
          <a:p>
            <a:r>
              <a:rPr lang="en-US" dirty="0" smtClean="0"/>
              <a:t>Makes node </a:t>
            </a:r>
            <a:r>
              <a:rPr lang="en-US" dirty="0" err="1" smtClean="0"/>
              <a:t>i</a:t>
            </a:r>
            <a:r>
              <a:rPr lang="en-US" dirty="0" smtClean="0"/>
              <a:t> a max-heap root</a:t>
            </a:r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7" t="46108" r="26295" b="15208"/>
          <a:stretch/>
        </p:blipFill>
        <p:spPr bwMode="auto">
          <a:xfrm>
            <a:off x="5315262" y="1992202"/>
            <a:ext cx="3633267" cy="2515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6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</a:t>
            </a:r>
            <a:r>
              <a:rPr lang="en-US" dirty="0" err="1" smtClean="0"/>
              <a:t>Heapify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2 violates</a:t>
            </a:r>
            <a:br>
              <a:rPr lang="en-US" dirty="0" smtClean="0"/>
            </a:br>
            <a:r>
              <a:rPr lang="en-US" dirty="0" smtClean="0"/>
              <a:t>heap property, is</a:t>
            </a:r>
            <a:br>
              <a:rPr lang="en-US" dirty="0" smtClean="0"/>
            </a:br>
            <a:r>
              <a:rPr lang="en-US" dirty="0" smtClean="0"/>
              <a:t>switched with</a:t>
            </a:r>
            <a:br>
              <a:rPr lang="en-US" dirty="0" smtClean="0"/>
            </a:br>
            <a:r>
              <a:rPr lang="en-US" dirty="0" smtClean="0"/>
              <a:t>node 4.</a:t>
            </a:r>
          </a:p>
          <a:p>
            <a:r>
              <a:rPr lang="en-US" dirty="0" smtClean="0"/>
              <a:t>Then, node 4</a:t>
            </a:r>
            <a:br>
              <a:rPr lang="en-US" dirty="0" smtClean="0"/>
            </a:br>
            <a:r>
              <a:rPr lang="en-US" dirty="0" smtClean="0"/>
              <a:t>violates heap</a:t>
            </a:r>
            <a:br>
              <a:rPr lang="en-US" dirty="0" smtClean="0"/>
            </a:br>
            <a:r>
              <a:rPr lang="en-US" dirty="0" smtClean="0"/>
              <a:t>property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9" t="15680" r="12204" b="16163"/>
          <a:stretch/>
        </p:blipFill>
        <p:spPr bwMode="auto">
          <a:xfrm>
            <a:off x="2971800" y="1047750"/>
            <a:ext cx="5715000" cy="398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9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of Max-</a:t>
            </a:r>
            <a:r>
              <a:rPr lang="en-US" dirty="0" err="1" smtClean="0"/>
              <a:t>Heapify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O(h) on a node of height h</a:t>
            </a:r>
          </a:p>
          <a:p>
            <a:r>
              <a:rPr lang="en-US" dirty="0" smtClean="0"/>
              <a:t>O(</a:t>
            </a:r>
            <a:r>
              <a:rPr lang="en-US" dirty="0" err="1" smtClean="0"/>
              <a:t>lg</a:t>
            </a:r>
            <a:r>
              <a:rPr lang="en-US" dirty="0" smtClean="0"/>
              <a:t> </a:t>
            </a:r>
            <a:r>
              <a:rPr lang="en-US" dirty="0"/>
              <a:t>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2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677</TotalTime>
  <Words>636</Words>
  <Application>Microsoft Office PowerPoint</Application>
  <PresentationFormat>On-screen Show (16:9)</PresentationFormat>
  <Paragraphs>106</Paragraphs>
  <Slides>23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Clarity</vt:lpstr>
      <vt:lpstr>heapsort</vt:lpstr>
      <vt:lpstr>Heapsort Properties</vt:lpstr>
      <vt:lpstr>Properties of a heap</vt:lpstr>
      <vt:lpstr>Heap stored as array</vt:lpstr>
      <vt:lpstr>Heapsort basic methods</vt:lpstr>
      <vt:lpstr>Interview Questions</vt:lpstr>
      <vt:lpstr>Maintaining the heap property</vt:lpstr>
      <vt:lpstr>Max-Heapify Example</vt:lpstr>
      <vt:lpstr>Running time of Max-Heapify</vt:lpstr>
      <vt:lpstr>Interview Questions</vt:lpstr>
      <vt:lpstr>Building a heap</vt:lpstr>
      <vt:lpstr>Build-Max-Heap example</vt:lpstr>
      <vt:lpstr>Build-Max-Heap example</vt:lpstr>
      <vt:lpstr>Heapsort</vt:lpstr>
      <vt:lpstr>Heapsort  example</vt:lpstr>
      <vt:lpstr>Interview Questions</vt:lpstr>
      <vt:lpstr>Priority Queues</vt:lpstr>
      <vt:lpstr>Max-Priority Queue</vt:lpstr>
      <vt:lpstr>Priority Queue methods</vt:lpstr>
      <vt:lpstr>Priority Queue methods</vt:lpstr>
      <vt:lpstr>Increase-Key example</vt:lpstr>
      <vt:lpstr>Interview Questions</vt:lpstr>
      <vt:lpstr>Interview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43</cp:revision>
  <dcterms:created xsi:type="dcterms:W3CDTF">2015-12-23T15:49:50Z</dcterms:created>
  <dcterms:modified xsi:type="dcterms:W3CDTF">2016-01-09T19:18:33Z</dcterms:modified>
</cp:coreProperties>
</file>